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0386efa33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10386efa33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3d0d3cf19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3d0d3cf19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d0d3cf19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d0d3cf19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3d0d3cf19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3d0d3cf19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3d0d3cf19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3d0d3cf19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c5099aba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3c5099aba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3d0d3cf19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3d0d3cf19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d0d3cf19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d0d3cf19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d0d3cf19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d0d3cf19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3d0d3cf19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3d0d3cf19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3d0d3cf192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3d0d3cf192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21723c976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21723c976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3d0d3cf19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3d0d3cf19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d0d3cf192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3d0d3cf192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3c5099aba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3c5099aba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3d0d3cf19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3d0d3cf19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3d0d3cf192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3d0d3cf19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3d239e3e9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3d239e3e9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3d239e3e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3d239e3e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3d0d3cf192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3d0d3cf192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3d0d3cf192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3d0d3cf192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3d0d3cf192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3d0d3cf192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3c5099aba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13c5099aba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3d0d3cf192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3d0d3cf192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3d0d3cf192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3d0d3cf192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3d0d3cf192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3d0d3cf192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3d0d3cf192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3d0d3cf192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d0d3cf192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3d0d3cf192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f5a95014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f5a95014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f5a950148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f5a950148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f9bad1e8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f9bad1e8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3d239e3e9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3d239e3e9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3c5099aba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3c5099ab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c5099aba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c5099aba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d0d3cf19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d0d3cf19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d0d3cf19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d0d3cf19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  <a:noFill/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2388810"/>
            <a:ext cx="91440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>
            <a:off x="0" y="2386584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sp>
        <p:nvSpPr>
          <p:cNvPr id="20" name="Google Shape;20;p4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274320" y="914400"/>
            <a:ext cx="4114800" cy="4114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46320" y="914400"/>
            <a:ext cx="41148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" name="Google Shape;30;p6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s://profriehle.com" TargetMode="Externa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1"/>
              </a:rPr>
              <a:t>https://profriehle.com</a:t>
            </a:r>
            <a:r>
              <a:rPr b="0" lang="en" sz="900"/>
              <a:t> </a:t>
            </a:r>
            <a:endParaRPr b="0" sz="9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creativecommons.org/licenses/by/4.0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rofriehle.com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profriehle.com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rofriehle.com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profriehle.com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profriehle.com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profriehle.com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profriehle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profriehle.com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profriehle.com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profriehle.com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profriehle.com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rofriehle.com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profriehle.com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profriehle.com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s://www.projekt-deal.de/elsevier-news/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profriehle.com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hyperlink" Target="mailto:dirk.riehle@fau.de" TargetMode="External"/><Relationship Id="rId4" Type="http://schemas.openxmlformats.org/officeDocument/2006/relationships/hyperlink" Target="https://oss.cs.fau.de" TargetMode="External"/><Relationship Id="rId5" Type="http://schemas.openxmlformats.org/officeDocument/2006/relationships/hyperlink" Target="mailto:dirk@riehle.org" TargetMode="External"/><Relationship Id="rId6" Type="http://schemas.openxmlformats.org/officeDocument/2006/relationships/hyperlink" Target="https://dirkriehle.com" TargetMode="External"/><Relationship Id="rId7" Type="http://schemas.openxmlformats.org/officeDocument/2006/relationships/hyperlink" Target="https://twitter.com/dirkriehle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profriehle.com" TargetMode="External"/><Relationship Id="rId4" Type="http://schemas.openxmlformats.org/officeDocument/2006/relationships/hyperlink" Target="http://creativecommons.org/licenses/by/4.0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rofriehle.com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rofriehle.co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rofriehle.co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profriehle.com" TargetMode="External"/><Relationship Id="rId4" Type="http://schemas.openxmlformats.org/officeDocument/2006/relationships/hyperlink" Target="https://sfdora.org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rofriehl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Academic Publishing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Dirk Riehle, Univ. Erlangen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NYT C13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Licensed under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CC BY 4.0 International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Journal Publications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Publishing in Journals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Journals are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(Usually) regularly appearing article collections with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specific submission deadline (submit at any time) but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Uncertain publication date (when your time has come) and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Possibly </a:t>
            </a:r>
            <a:r>
              <a:rPr lang="en"/>
              <a:t>multiple</a:t>
            </a:r>
            <a:r>
              <a:rPr lang="en"/>
              <a:t> iterations before a final decision</a:t>
            </a:r>
            <a:endParaRPr/>
          </a:p>
        </p:txBody>
      </p:sp>
      <p:sp>
        <p:nvSpPr>
          <p:cNvPr id="107" name="Google Shape;107;p18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Organizational Structure of a Journal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Editor-in-chief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Associated editor (a.k.a. area editor)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Reviewer</a:t>
            </a:r>
            <a:endParaRPr/>
          </a:p>
        </p:txBody>
      </p:sp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Engineering Journals</a:t>
            </a:r>
            <a:endParaRPr/>
          </a:p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ACM Transactions on Software Engineering Methodology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IEEE Transactions on Software Engineering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Empirical Software Engineering (Springer)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Requirements Engineering (Springer)</a:t>
            </a:r>
            <a:endParaRPr/>
          </a:p>
        </p:txBody>
      </p:sp>
      <p:sp>
        <p:nvSpPr>
          <p:cNvPr id="121" name="Google Shape;121;p20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Submission and Review Process</a:t>
            </a:r>
            <a:endParaRPr/>
          </a:p>
        </p:txBody>
      </p:sp>
      <p:sp>
        <p:nvSpPr>
          <p:cNvPr id="127" name="Google Shape;127;p2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822960"/>
            <a:ext cx="8595359" cy="3992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Reviewer Response Categories</a:t>
            </a:r>
            <a:endParaRPr/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Accept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Accept with minor revisions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Major revision / revise and resubmit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Reject</a:t>
            </a:r>
            <a:endParaRPr/>
          </a:p>
        </p:txBody>
      </p:sp>
      <p:sp>
        <p:nvSpPr>
          <p:cNvPr id="135" name="Google Shape;135;p22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cxnSp>
        <p:nvCxnSpPr>
          <p:cNvPr id="136" name="Google Shape;136;p22"/>
          <p:cNvCxnSpPr/>
          <p:nvPr/>
        </p:nvCxnSpPr>
        <p:spPr>
          <a:xfrm>
            <a:off x="274320" y="1746360"/>
            <a:ext cx="8611200" cy="18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Resubmission and Response to Reviewers</a:t>
            </a:r>
            <a:endParaRPr/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faced with a revise-and-resubmit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Prepare new manuscript expediently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Write separate response-to-reviewers</a:t>
            </a:r>
            <a:endParaRPr/>
          </a:p>
        </p:txBody>
      </p:sp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. Conference Publications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Publishing at Conferences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Conferences are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Community gathering events where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Research work is being presented next to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Various other forms of professional communication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Conference papers are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 papers accepted for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Presentation at the conference and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Publication in the conference proceedings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Conference proceedings are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 paper compendia associated with the event and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Typically are published once a year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Have a single submission deadline and 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Fixed publication date (the conference start)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Organizational Structure of a Conference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Conference committee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Program committee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Program committee chair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Program </a:t>
            </a:r>
            <a:r>
              <a:rPr lang="en"/>
              <a:t>committee</a:t>
            </a:r>
            <a:r>
              <a:rPr lang="en"/>
              <a:t> members (reviewers)</a:t>
            </a:r>
            <a:endParaRPr/>
          </a:p>
        </p:txBody>
      </p:sp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Sampling Model for Microservice Integration</a:t>
            </a:r>
            <a:endParaRPr/>
          </a:p>
        </p:txBody>
      </p:sp>
      <p:sp>
        <p:nvSpPr>
          <p:cNvPr id="43" name="Google Shape;43;p9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Interview study for microservice integration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Population = people related to microservice integration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Alternative: Companies employing microservice-based architectures</a:t>
            </a:r>
            <a:endParaRPr/>
          </a:p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pic>
        <p:nvPicPr>
          <p:cNvPr id="45" name="Google Shape;4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2011680"/>
            <a:ext cx="8595359" cy="1518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Engineering Conferences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ACM Foundations of Software Engineering (FSE)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European Software Engineering Conference (ESEC)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IEEE International Conference on Software Engineering (ICSE)</a:t>
            </a:r>
            <a:endParaRPr/>
          </a:p>
        </p:txBody>
      </p:sp>
      <p:sp>
        <p:nvSpPr>
          <p:cNvPr id="169" name="Google Shape;169;p27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Accept and champion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Accept but do not champion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Reject but do not detract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Reject and detract</a:t>
            </a:r>
            <a:endParaRPr/>
          </a:p>
        </p:txBody>
      </p:sp>
      <p:sp>
        <p:nvSpPr>
          <p:cNvPr id="175" name="Google Shape;175;p28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Reviewer</a:t>
            </a:r>
            <a:r>
              <a:rPr lang="en"/>
              <a:t> Response Categories</a:t>
            </a:r>
            <a:endParaRPr/>
          </a:p>
        </p:txBody>
      </p:sp>
      <p:sp>
        <p:nvSpPr>
          <p:cNvPr id="176" name="Google Shape;176;p28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cxnSp>
        <p:nvCxnSpPr>
          <p:cNvPr id="177" name="Google Shape;177;p28"/>
          <p:cNvCxnSpPr/>
          <p:nvPr/>
        </p:nvCxnSpPr>
        <p:spPr>
          <a:xfrm>
            <a:off x="274320" y="1746360"/>
            <a:ext cx="8611200" cy="18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The Peer Review Process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Hallmark of Science </a:t>
            </a:r>
            <a:endParaRPr/>
          </a:p>
        </p:txBody>
      </p:sp>
      <p:sp>
        <p:nvSpPr>
          <p:cNvPr id="188" name="Google Shape;188;p30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pic>
        <p:nvPicPr>
          <p:cNvPr id="189" name="Google Shape;18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822960"/>
            <a:ext cx="5531222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Peer Review</a:t>
            </a:r>
            <a:endParaRPr/>
          </a:p>
        </p:txBody>
      </p:sp>
      <p:sp>
        <p:nvSpPr>
          <p:cNvPr id="195" name="Google Shape;195;p31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Peer review is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process of providing quality assessments about scientific work by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Having other scientists provide an analysis and opinion of the work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Science’s final quality assurance measure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Evidence-based science vs. “eminence-based” science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Collaborative decision making is typically superior to an individual’s 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Applies to medicine, aircraft piloting, and science in general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Rigor vs. Relevance (Recap)</a:t>
            </a:r>
            <a:endParaRPr/>
          </a:p>
        </p:txBody>
      </p:sp>
      <p:sp>
        <p:nvSpPr>
          <p:cNvPr id="202" name="Google Shape;202;p32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822960"/>
            <a:ext cx="8595360" cy="3820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on a Reviewer’s Mind</a:t>
            </a:r>
            <a:endParaRPr/>
          </a:p>
        </p:txBody>
      </p:sp>
      <p:sp>
        <p:nvSpPr>
          <p:cNvPr id="209" name="Google Shape;209;p33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Rigor: Is this valid work?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the claimed contribution real?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 they know and use methods properly?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 they understand the limitations of their research?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Relevance: Does this work matter?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the addressed problem real?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significant is their problem?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significant is the progress achieved?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Social factors: How do they relate?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3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Constructive vs. Antagonistic Reviews</a:t>
            </a:r>
            <a:endParaRPr/>
          </a:p>
        </p:txBody>
      </p:sp>
      <p:sp>
        <p:nvSpPr>
          <p:cNvPr id="216" name="Google Shape;216;p3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pic>
        <p:nvPicPr>
          <p:cNvPr id="217" name="Google Shape;21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822960"/>
            <a:ext cx="5192346" cy="4198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Peer Review is Not Perfect</a:t>
            </a:r>
            <a:endParaRPr/>
          </a:p>
        </p:txBody>
      </p:sp>
      <p:sp>
        <p:nvSpPr>
          <p:cNvPr id="223" name="Google Shape;223;p35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But the best we have</a:t>
            </a:r>
            <a:endParaRPr/>
          </a:p>
        </p:txBody>
      </p:sp>
      <p:sp>
        <p:nvSpPr>
          <p:cNvPr id="224" name="Google Shape;224;p3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pic>
        <p:nvPicPr>
          <p:cNvPr id="225" name="Google Shape;22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13" y="1280160"/>
            <a:ext cx="5362652" cy="3474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6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The Publishing Business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Research publications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Journal publications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Conference publications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Other </a:t>
            </a:r>
            <a:r>
              <a:rPr lang="en"/>
              <a:t>types of publications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The peer review process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The journal review process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The conference review process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200"/>
              </a:spcAft>
              <a:buSzPts val="1800"/>
              <a:buAutoNum type="arabicPeriod"/>
            </a:pPr>
            <a:r>
              <a:rPr lang="en"/>
              <a:t>The publishing business</a:t>
            </a:r>
            <a:endParaRPr/>
          </a:p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Publishing is a Business</a:t>
            </a:r>
            <a:endParaRPr/>
          </a:p>
        </p:txBody>
      </p:sp>
      <p:sp>
        <p:nvSpPr>
          <p:cNvPr id="236" name="Google Shape;236;p37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Non-profit academic publishers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IEEE (mostly)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For-profit publishers of academic research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Elsevier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Springer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Revenue sources are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Subscriptions to (digital)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Individual</a:t>
            </a:r>
            <a:r>
              <a:rPr lang="en"/>
              <a:t> article access fees</a:t>
            </a:r>
            <a:endParaRPr/>
          </a:p>
        </p:txBody>
      </p:sp>
      <p:sp>
        <p:nvSpPr>
          <p:cNvPr id="237" name="Google Shape;237;p37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Publishers Do</a:t>
            </a:r>
            <a:endParaRPr/>
          </a:p>
        </p:txBody>
      </p:sp>
      <p:sp>
        <p:nvSpPr>
          <p:cNvPr id="243" name="Google Shape;243;p38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product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 access to archival publications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various forms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Their service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Process coordination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Editing and publishing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8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Elsevier is Holding Research Results Hostage [1]</a:t>
            </a:r>
            <a:endParaRPr/>
          </a:p>
        </p:txBody>
      </p:sp>
      <p:sp>
        <p:nvSpPr>
          <p:cNvPr id="250" name="Google Shape;250;p39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pic>
        <p:nvPicPr>
          <p:cNvPr id="251" name="Google Shape;25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822960"/>
            <a:ext cx="5977055" cy="36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9"/>
          <p:cNvSpPr txBox="1"/>
          <p:nvPr/>
        </p:nvSpPr>
        <p:spPr>
          <a:xfrm>
            <a:off x="0" y="4416552"/>
            <a:ext cx="91440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[1] See </a:t>
            </a:r>
            <a:r>
              <a:rPr lang="en" sz="1200" u="sng">
                <a:solidFill>
                  <a:schemeClr val="hlink"/>
                </a:solidFill>
                <a:hlinkClick r:id="rId5"/>
              </a:rPr>
              <a:t>https://www.projekt-deal.de/elsevier-news/</a:t>
            </a:r>
            <a:r>
              <a:rPr lang="en" sz="1200"/>
              <a:t> </a:t>
            </a:r>
            <a:endParaRPr sz="12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0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Eras of Publishing</a:t>
            </a:r>
            <a:endParaRPr/>
          </a:p>
        </p:txBody>
      </p:sp>
      <p:sp>
        <p:nvSpPr>
          <p:cNvPr id="258" name="Google Shape;258;p40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era (mostly gone, but not fully)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Authors paid publishing fees, subscribers paid subscription fees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Second era (until recently, still going on)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Authors do not pay anything, subscribers pay subscription fees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New open access era (expanding)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Authors pay publication fees, access to article is free</a:t>
            </a:r>
            <a:endParaRPr/>
          </a:p>
        </p:txBody>
      </p:sp>
      <p:sp>
        <p:nvSpPr>
          <p:cNvPr id="259" name="Google Shape;259;p40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Rise of Predatory Publishers</a:t>
            </a:r>
            <a:endParaRPr/>
          </a:p>
        </p:txBody>
      </p:sp>
      <p:sp>
        <p:nvSpPr>
          <p:cNvPr id="265" name="Google Shape;265;p4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pic>
        <p:nvPicPr>
          <p:cNvPr id="266" name="Google Shape;26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822960"/>
            <a:ext cx="6668506" cy="419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2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Any questions?</a:t>
            </a:r>
            <a:endParaRPr/>
          </a:p>
        </p:txBody>
      </p:sp>
      <p:sp>
        <p:nvSpPr>
          <p:cNvPr id="272" name="Google Shape;272;p42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dirk.riehle@fau.de</a:t>
            </a:r>
            <a:r>
              <a:rPr lang="en"/>
              <a:t> </a:t>
            </a:r>
            <a:r>
              <a:rPr lang="en" sz="2400"/>
              <a:t>–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https://oss.cs.fau.de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5"/>
              </a:rPr>
              <a:t>dirk@riehle.org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6"/>
              </a:rPr>
              <a:t>https://dirkriehle.com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7"/>
              </a:rPr>
              <a:t>@dirkriehle</a:t>
            </a:r>
            <a:endParaRPr sz="2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 Notices</a:t>
            </a:r>
            <a:endParaRPr/>
          </a:p>
        </p:txBody>
      </p:sp>
      <p:sp>
        <p:nvSpPr>
          <p:cNvPr id="278" name="Google Shape;278;p43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sp>
        <p:nvSpPr>
          <p:cNvPr id="279" name="Google Shape;279;p43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Licensed under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CC BY 4.0 International</a:t>
            </a:r>
            <a:r>
              <a:rPr lang="en"/>
              <a:t> license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Copyright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© Copyright 2022 Dirk Riehle, some rights reserved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Research Publications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Publish Research Papers?</a:t>
            </a:r>
            <a:endParaRPr/>
          </a:p>
        </p:txBody>
      </p:sp>
      <p:sp>
        <p:nvSpPr>
          <p:cNvPr id="63" name="Google Shape;63;p12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publish, therefore I am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 advance science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To have a career</a:t>
            </a:r>
            <a:endParaRPr/>
          </a:p>
        </p:txBody>
      </p:sp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Hierarchy of Publications by Degree of Peer Review</a:t>
            </a:r>
            <a:endParaRPr/>
          </a:p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general status hierarchy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Journal articles [1]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Conference papers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Workshop papers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Technical reports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as determined</a:t>
            </a:r>
            <a:r>
              <a:rPr lang="en"/>
              <a:t> by diligence and depth of peer review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 practice, there are significant quality differences between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journals and journals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journals and conferences </a:t>
            </a:r>
            <a:endParaRPr/>
          </a:p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sp>
        <p:nvSpPr>
          <p:cNvPr id="72" name="Google Shape;72;p13"/>
          <p:cNvSpPr txBox="1"/>
          <p:nvPr/>
        </p:nvSpPr>
        <p:spPr>
          <a:xfrm>
            <a:off x="0" y="4416552"/>
            <a:ext cx="91440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[1] In computer science, conference can have equally serious peer review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Purposes of Academic Communication</a:t>
            </a:r>
            <a:endParaRPr/>
          </a:p>
        </p:txBody>
      </p:sp>
      <p:sp>
        <p:nvSpPr>
          <p:cNvPr id="78" name="Google Shape;78;p1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purposes of public written academic communications include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Documentation and communication of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Early (workshop papers)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Intermediate (conference papers)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Final (journal articles)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cientific results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Exchange of ideas, public conversation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Documentation of supplementary results (technical reports)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0" y="4416552"/>
            <a:ext cx="91440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[1] In computer science, conference can have equally serious peer review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Academic Evaluation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of researchers, </a:t>
            </a:r>
            <a:r>
              <a:rPr lang="en"/>
              <a:t>departments</a:t>
            </a:r>
            <a:r>
              <a:rPr lang="en"/>
              <a:t>, and universities is strongly tied to their research publications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Researchers get evaluated for promotion (tenure)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Department rankings influence student choice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University rankings influence public funding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Publication value is measured by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Value of the publication venue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Common measure: Impact factor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Citations of publication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Common measure: Weighted counts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Also see the SF Declaration of Research Assessment (DORA) [1]</a:t>
            </a:r>
            <a:endParaRPr/>
          </a:p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0" y="4416552"/>
            <a:ext cx="91440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[1] See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https://sfdora.org/</a:t>
            </a:r>
            <a:r>
              <a:rPr lang="en" sz="1200"/>
              <a:t> 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Publication</a:t>
            </a:r>
            <a:r>
              <a:rPr lang="en"/>
              <a:t> Strategy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Quality over quantity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Slice work as small as you can while you still reach the best possible journal</a:t>
            </a:r>
            <a:endParaRPr/>
          </a:p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 b="0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YT Slides Template">
  <a:themeElements>
    <a:clrScheme name="Simple Light">
      <a:dk1>
        <a:srgbClr val="000000"/>
      </a:dk1>
      <a:lt1>
        <a:srgbClr val="FFFFFF"/>
      </a:lt1>
      <a:dk2>
        <a:srgbClr val="808080"/>
      </a:dk2>
      <a:lt2>
        <a:srgbClr val="DCDCDC"/>
      </a:lt2>
      <a:accent1>
        <a:srgbClr val="4CAF50"/>
      </a:accent1>
      <a:accent2>
        <a:srgbClr val="1E90FF"/>
      </a:accent2>
      <a:accent3>
        <a:srgbClr val="FF0000"/>
      </a:accent3>
      <a:accent4>
        <a:srgbClr val="424242"/>
      </a:accent4>
      <a:accent5>
        <a:srgbClr val="D9D9D9"/>
      </a:accent5>
      <a:accent6>
        <a:srgbClr val="D9D9D9"/>
      </a:accent6>
      <a:hlink>
        <a:srgbClr val="34A3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